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68" r:id="rId3"/>
    <p:sldId id="269" r:id="rId4"/>
    <p:sldId id="262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70" r:id="rId16"/>
    <p:sldId id="271" r:id="rId17"/>
    <p:sldId id="272" r:id="rId18"/>
    <p:sldId id="273" r:id="rId19"/>
    <p:sldId id="274" r:id="rId20"/>
    <p:sldId id="282" r:id="rId21"/>
    <p:sldId id="276" r:id="rId22"/>
    <p:sldId id="275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1F1F3B"/>
    <a:srgbClr val="99CC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07" autoAdjust="0"/>
  </p:normalViewPr>
  <p:slideViewPr>
    <p:cSldViewPr>
      <p:cViewPr>
        <p:scale>
          <a:sx n="90" d="100"/>
          <a:sy n="90" d="100"/>
        </p:scale>
        <p:origin x="-492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46A58EB-D741-497C-86A7-2B4C4882C37A}" type="datetimeFigureOut">
              <a:rPr lang="en-US"/>
              <a:pPr>
                <a:defRPr/>
              </a:pPr>
              <a:t>4/25/2012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594D97D-A46B-4D97-BDF1-14B8D611C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0B4143-614D-4DFD-9C02-D177C9382CB7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DDB337-54BD-48DF-860E-BD228930F4E2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83BCB2-6BC8-4FAB-91B7-572C907B31A3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3E0524-3A0B-4B48-951B-F1BC4E2F2FFF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C483746-300D-4FD3-91B0-BBCA8D022617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32B2E3-54A2-4F8E-96F7-020C4F3A09A7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A7CC5F-7FD8-48B6-AC42-4CD889A3FC60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20305A-1152-4753-9CA8-84E01A6CBDDC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CAF691-EBEB-440E-A59D-080C070165A5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D5DCEAC-28C5-4DCD-8F96-D6369B07AB4D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A51CF07-E7DE-484D-8A35-9C1B58E2A3BB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285DE7-ACB1-480E-B8D4-7153FE615C9E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DDB337-54BD-48DF-860E-BD228930F4E2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7DC845-7283-47E4-AE2C-C8726039BFD3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52A783-DE2B-45AD-8B49-377136E0D4B0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3DEF33-185E-41AC-81D0-635FECE6598E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53EA39-712A-4B7C-9E5C-CA078024B9F1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B7EB73-50BB-4AAE-AE61-B268B183B2CB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5CA47B-64D7-4F50-8919-9804D7C3130A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5991D8-61F3-4C40-90EB-C2274CC1B7C1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46B08A-BBB5-4112-B80B-B33EDB529875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640FC9-48D5-482E-B4D8-D35723961A8E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FC7C44-65E3-4896-B8B7-471C11C28237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DFB040-DD96-429D-9BC7-EFE06AF21025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B7CA0EF-EDC3-4792-A6D5-22C2DE14EDE1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3BD224-1870-492B-BC82-686C1014B112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CEF0BD-4350-4E7B-B9FA-B0CDDF1BB482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65AA1-F8AC-4177-959B-880B06A041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A48C0-C442-4A12-B563-9BF85BADD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18CD1-047D-456B-A33C-564DA41CF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052D1-3901-45E6-98F2-DB8F858129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39D684-7916-4FF1-934E-0F3E0E8AEF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21BDC1-8D99-413C-8466-36687047F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F2ECE-9EE2-4A4A-B75A-D70FB6A936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B4A64-3F0F-48D4-B672-75CF80D68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849A4-4C58-488D-ADC6-D25D57D2E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003E1-909A-4B9E-AE1B-8B2F0C726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308C2-02AD-499D-B55D-FCBDDB519E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1F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B704FC7-1E1B-4B08-8ABA-BCBBA741F0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1F1F3B"/>
                </a:solidFill>
              </a:rPr>
              <a:t>How to Make a DVD in Encore</a:t>
            </a:r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6</a:t>
            </a:r>
            <a:r>
              <a:rPr lang="en-US" dirty="0" smtClean="0">
                <a:solidFill>
                  <a:srgbClr val="1F1F3B"/>
                </a:solidFill>
              </a:rPr>
              <a:t>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22438"/>
            <a:ext cx="3657600" cy="4830762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>
              <a:solidFill>
                <a:srgbClr val="1F1F3B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Find the Library tab.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Browse </a:t>
            </a:r>
            <a:r>
              <a:rPr lang="en-US" sz="2800" dirty="0" smtClean="0">
                <a:solidFill>
                  <a:srgbClr val="1F1F3B"/>
                </a:solidFill>
              </a:rPr>
              <a:t>through </a:t>
            </a:r>
            <a:r>
              <a:rPr lang="en-US" sz="2800" dirty="0" smtClean="0">
                <a:solidFill>
                  <a:srgbClr val="1F1F3B"/>
                </a:solidFill>
              </a:rPr>
              <a:t>the various </a:t>
            </a:r>
            <a:r>
              <a:rPr lang="en-US" sz="2800" dirty="0" smtClean="0">
                <a:solidFill>
                  <a:srgbClr val="1F1F3B"/>
                </a:solidFill>
              </a:rPr>
              <a:t>buttons and choose a button style.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Once you have chosen a button, then you need to right click on the button and click Set  As Default.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313362" y="1600200"/>
            <a:ext cx="2687638" cy="5105400"/>
            <a:chOff x="4648200" y="1600200"/>
            <a:chExt cx="2687638" cy="5105400"/>
          </a:xfrm>
        </p:grpSpPr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75000" t="40625"/>
            <a:stretch>
              <a:fillRect/>
            </a:stretch>
          </p:blipFill>
          <p:spPr bwMode="auto">
            <a:xfrm>
              <a:off x="4648200" y="1600200"/>
              <a:ext cx="2687638" cy="5105400"/>
            </a:xfrm>
            <a:prstGeom prst="rect">
              <a:avLst/>
            </a:prstGeom>
            <a:noFill/>
            <a:ln w="9525">
              <a:solidFill>
                <a:srgbClr val="99CCFD"/>
              </a:solidFill>
              <a:miter lim="800000"/>
              <a:headEnd/>
              <a:tailEnd/>
            </a:ln>
          </p:spPr>
        </p:pic>
        <p:sp>
          <p:nvSpPr>
            <p:cNvPr id="6" name="Oval 5"/>
            <p:cNvSpPr/>
            <p:nvPr/>
          </p:nvSpPr>
          <p:spPr>
            <a:xfrm>
              <a:off x="4876800" y="5029200"/>
              <a:ext cx="1600200" cy="609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7</a:t>
            </a:r>
            <a:r>
              <a:rPr lang="en-US" dirty="0" smtClean="0">
                <a:solidFill>
                  <a:srgbClr val="1F1F3B"/>
                </a:solidFill>
              </a:rPr>
              <a:t>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10000" cy="4876800"/>
          </a:xfrm>
          <a:solidFill>
            <a:schemeClr val="accent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Now it is time to import your videos.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Go </a:t>
            </a:r>
            <a:r>
              <a:rPr lang="en-US" dirty="0" smtClean="0">
                <a:solidFill>
                  <a:srgbClr val="1F1F3B"/>
                </a:solidFill>
              </a:rPr>
              <a:t>to: 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dirty="0" smtClean="0">
                <a:solidFill>
                  <a:srgbClr val="1F1F3B"/>
                </a:solidFill>
              </a:rPr>
              <a:t>File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dirty="0" smtClean="0">
                <a:solidFill>
                  <a:srgbClr val="1F1F3B"/>
                </a:solidFill>
              </a:rPr>
              <a:t>Import As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dirty="0" smtClean="0">
                <a:solidFill>
                  <a:srgbClr val="1F1F3B"/>
                </a:solidFill>
              </a:rPr>
              <a:t>Asset</a:t>
            </a:r>
            <a:endParaRPr lang="en-US" dirty="0" smtClean="0">
              <a:solidFill>
                <a:srgbClr val="1F1F3B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Choose your </a:t>
            </a:r>
            <a:r>
              <a:rPr lang="en-US" dirty="0" smtClean="0">
                <a:solidFill>
                  <a:srgbClr val="1F1F3B"/>
                </a:solidFill>
              </a:rPr>
              <a:t>videos </a:t>
            </a:r>
            <a:r>
              <a:rPr lang="en-US" dirty="0" smtClean="0">
                <a:solidFill>
                  <a:srgbClr val="1F1F3B"/>
                </a:solidFill>
              </a:rPr>
              <a:t>from </a:t>
            </a:r>
            <a:r>
              <a:rPr lang="en-US" dirty="0" smtClean="0">
                <a:solidFill>
                  <a:srgbClr val="1F1F3B"/>
                </a:solidFill>
              </a:rPr>
              <a:t>the C: drive.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print"/>
          <a:srcRect r="69090" b="45454"/>
          <a:stretch>
            <a:fillRect/>
          </a:stretch>
        </p:blipFill>
        <p:spPr bwMode="auto">
          <a:xfrm>
            <a:off x="5181600" y="1600200"/>
            <a:ext cx="3400425" cy="48006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8.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4114800" cy="51816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marL="233363" indent="-233363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Once you have your videos imported, you need to drag </a:t>
            </a:r>
            <a:r>
              <a:rPr lang="en-US" sz="2800" dirty="0" smtClean="0">
                <a:solidFill>
                  <a:srgbClr val="1F1F3B"/>
                </a:solidFill>
              </a:rPr>
              <a:t>each video </a:t>
            </a:r>
            <a:r>
              <a:rPr lang="en-US" sz="2800" dirty="0" smtClean="0">
                <a:solidFill>
                  <a:srgbClr val="1F1F3B"/>
                </a:solidFill>
              </a:rPr>
              <a:t>from the project window to the menu screen. Drag one video at a time. </a:t>
            </a:r>
          </a:p>
          <a:p>
            <a:pPr marL="233363" indent="-233363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Encore should create a button on the menu that links to your video.</a:t>
            </a:r>
          </a:p>
          <a:p>
            <a:pPr marL="233363" indent="-233363"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You may need to change the text on each </a:t>
            </a:r>
            <a:r>
              <a:rPr lang="en-US" sz="2800" dirty="0" smtClean="0">
                <a:solidFill>
                  <a:srgbClr val="1F1F3B"/>
                </a:solidFill>
              </a:rPr>
              <a:t>button using the T (type) tool</a:t>
            </a:r>
            <a:endParaRPr lang="en-US" sz="2800" dirty="0" smtClean="0">
              <a:solidFill>
                <a:srgbClr val="1F1F3B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724400" y="1646238"/>
            <a:ext cx="4191000" cy="3352800"/>
            <a:chOff x="4724400" y="1646238"/>
            <a:chExt cx="4191000" cy="3352800"/>
          </a:xfrm>
        </p:grpSpPr>
        <p:pic>
          <p:nvPicPr>
            <p:cNvPr id="1331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24400" y="1646238"/>
              <a:ext cx="4191000" cy="3352800"/>
            </a:xfrm>
            <a:prstGeom prst="rect">
              <a:avLst/>
            </a:prstGeom>
            <a:noFill/>
            <a:ln w="9525">
              <a:solidFill>
                <a:srgbClr val="99CCFD"/>
              </a:solidFill>
              <a:miter lim="800000"/>
              <a:headEnd/>
              <a:tailEnd/>
            </a:ln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5257800" y="2469720"/>
              <a:ext cx="17526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9</a:t>
            </a:r>
            <a:r>
              <a:rPr lang="en-US" dirty="0" smtClean="0">
                <a:solidFill>
                  <a:srgbClr val="1F1F3B"/>
                </a:solidFill>
              </a:rPr>
              <a:t>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4038600" cy="48768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700" dirty="0" smtClean="0">
                <a:solidFill>
                  <a:srgbClr val="1F1F3B"/>
                </a:solidFill>
              </a:rPr>
              <a:t>Now you want to add music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700" dirty="0" smtClean="0">
                <a:solidFill>
                  <a:srgbClr val="1F1F3B"/>
                </a:solidFill>
              </a:rPr>
              <a:t>File&gt;Import As&gt;Asset, and choose your music file from the c: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700" dirty="0" smtClean="0">
                <a:solidFill>
                  <a:srgbClr val="1F1F3B"/>
                </a:solidFill>
              </a:rPr>
              <a:t>Next drag your music file from project window to the DVD menu window</a:t>
            </a:r>
            <a:r>
              <a:rPr lang="en-US" sz="2700" dirty="0" smtClean="0">
                <a:solidFill>
                  <a:srgbClr val="1F1F3B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700" dirty="0" smtClean="0">
                <a:solidFill>
                  <a:srgbClr val="1F1F3B"/>
                </a:solidFill>
              </a:rPr>
              <a:t>You may not see anything change, but it did link the music file.</a:t>
            </a:r>
            <a:endParaRPr lang="en-US" sz="2700" dirty="0" smtClean="0">
              <a:solidFill>
                <a:srgbClr val="1F1F3B"/>
              </a:solidFill>
            </a:endParaRPr>
          </a:p>
        </p:txBody>
      </p:sp>
      <p:pic>
        <p:nvPicPr>
          <p:cNvPr id="14340" name="Picture 4" descr="C:\Documents and Settings\CREYNOLDS\Local Settings\Temporary Internet Files\Content.IE5\NCPIDS9U\MC900433854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9972" y="26670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10. DVD—Still Image</a:t>
            </a:r>
            <a:endParaRPr lang="en-US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81400" cy="4525963"/>
          </a:xfrm>
          <a:solidFill>
            <a:schemeClr val="accent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1F1F3B"/>
                </a:solidFill>
              </a:rPr>
              <a:t>Now it is time to preview your DVD.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1F1F3B"/>
                </a:solidFill>
              </a:rPr>
              <a:t>Right click on your DVD menu window and choose Preview from Here.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>
                <a:solidFill>
                  <a:srgbClr val="1F1F3B"/>
                </a:solidFill>
              </a:rPr>
              <a:t>If everything works correctly, you are ready to Burn DVD.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828800"/>
            <a:ext cx="4572000" cy="36576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876800" y="6019800"/>
            <a:ext cx="1863725" cy="395288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CCF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 action="ppaction://hlinksldjump"/>
              </a:rPr>
              <a:t>Go to Burn DVD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ctr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How to Make a Motion Menu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subTitle" idx="1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By Chris Meidinger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1. DVD-Motion Menu</a:t>
            </a:r>
            <a:endParaRPr lang="en-US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3810000" cy="48768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Be sure you have created a brief </a:t>
            </a:r>
            <a:r>
              <a:rPr lang="en-US" sz="2800" dirty="0" smtClean="0"/>
              <a:t>.</a:t>
            </a:r>
            <a:r>
              <a:rPr lang="en-US" sz="2800" dirty="0" err="1" smtClean="0"/>
              <a:t>avi</a:t>
            </a:r>
            <a:r>
              <a:rPr lang="en-US" sz="2800" dirty="0" smtClean="0"/>
              <a:t> video </a:t>
            </a:r>
            <a:r>
              <a:rPr lang="en-US" sz="2800" dirty="0" smtClean="0"/>
              <a:t>to use as a menu </a:t>
            </a:r>
            <a:r>
              <a:rPr lang="en-US" sz="2800" dirty="0" smtClean="0"/>
              <a:t>background. </a:t>
            </a:r>
            <a:r>
              <a:rPr lang="en-US" sz="2800" dirty="0" smtClean="0"/>
              <a:t>Be sure it is saved in the same </a:t>
            </a:r>
            <a:r>
              <a:rPr lang="en-US" sz="2800" dirty="0" smtClean="0"/>
              <a:t>folder as </a:t>
            </a:r>
            <a:r>
              <a:rPr lang="en-US" sz="2800" dirty="0" smtClean="0"/>
              <a:t>your </a:t>
            </a:r>
            <a:r>
              <a:rPr lang="en-US" sz="2800" dirty="0" smtClean="0"/>
              <a:t>DVD videos </a:t>
            </a:r>
            <a:endParaRPr lang="en-US" sz="2800" dirty="0" smtClean="0"/>
          </a:p>
          <a:p>
            <a:pPr eaLnBrk="1" hangingPunct="1">
              <a:buFontTx/>
              <a:buNone/>
            </a:pPr>
            <a:r>
              <a:rPr lang="en-US" sz="2800" dirty="0" smtClean="0"/>
              <a:t>File&gt;Import As&gt;Asset</a:t>
            </a:r>
          </a:p>
          <a:p>
            <a:pPr eaLnBrk="1" hangingPunct="1">
              <a:buFontTx/>
              <a:buNone/>
            </a:pPr>
            <a:r>
              <a:rPr lang="en-US" sz="2800" dirty="0" smtClean="0"/>
              <a:t>Find your </a:t>
            </a:r>
            <a:r>
              <a:rPr lang="en-US" sz="2800" dirty="0" smtClean="0"/>
              <a:t>background .</a:t>
            </a:r>
            <a:r>
              <a:rPr lang="en-US" sz="2800" dirty="0" err="1" smtClean="0"/>
              <a:t>avi</a:t>
            </a:r>
            <a:r>
              <a:rPr lang="en-US" sz="2800" dirty="0" smtClean="0"/>
              <a:t> </a:t>
            </a:r>
            <a:r>
              <a:rPr lang="en-US" sz="2800" dirty="0" smtClean="0"/>
              <a:t>menu </a:t>
            </a:r>
            <a:r>
              <a:rPr lang="en-US" sz="2800" dirty="0" smtClean="0"/>
              <a:t>video</a:t>
            </a:r>
            <a:endParaRPr lang="en-US" sz="2800" dirty="0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 t="563" r="70454" b="48299"/>
          <a:stretch>
            <a:fillRect/>
          </a:stretch>
        </p:blipFill>
        <p:spPr bwMode="auto">
          <a:xfrm>
            <a:off x="5105400" y="1600200"/>
            <a:ext cx="3302000" cy="45720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en-US" dirty="0" smtClean="0"/>
              <a:t>2. DVD-Motion Menu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733800" cy="4525963"/>
          </a:xfrm>
          <a:solidFill>
            <a:schemeClr val="accent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Next you want to go down to the library panel and double click on the blank menu.psd.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 cstate="print"/>
          <a:srcRect l="76624" t="43828" b="3456"/>
          <a:stretch>
            <a:fillRect/>
          </a:stretch>
        </p:blipFill>
        <p:spPr bwMode="auto">
          <a:xfrm>
            <a:off x="5943600" y="1752600"/>
            <a:ext cx="2576513" cy="46482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3. DVD-Motion Menu</a:t>
            </a:r>
            <a:endParaRPr lang="en-US" dirty="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3886200" cy="4602163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marL="282575" indent="-282575" eaLnBrk="1" hangingPunct="1">
              <a:buFontTx/>
              <a:buNone/>
            </a:pPr>
            <a:r>
              <a:rPr lang="en-US" dirty="0" smtClean="0"/>
              <a:t>Right click on the blank menu and choose Rename.</a:t>
            </a:r>
          </a:p>
          <a:p>
            <a:pPr marL="282575" indent="-282575" eaLnBrk="1" hangingPunct="1">
              <a:buFontTx/>
              <a:buNone/>
            </a:pPr>
            <a:r>
              <a:rPr lang="en-US" dirty="0" smtClean="0"/>
              <a:t> Rename it Motion</a:t>
            </a:r>
            <a:r>
              <a:rPr lang="en-US" dirty="0" smtClean="0"/>
              <a:t>.</a:t>
            </a:r>
          </a:p>
          <a:p>
            <a:pPr marL="282575" indent="-282575" eaLnBrk="1" hangingPunct="1">
              <a:buFontTx/>
              <a:buNone/>
            </a:pPr>
            <a:r>
              <a:rPr lang="en-US" dirty="0" smtClean="0"/>
              <a:t>Click OK</a:t>
            </a:r>
            <a:endParaRPr lang="en-US" dirty="0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print"/>
          <a:srcRect l="27420" t="26207" r="24193" b="35489"/>
          <a:stretch>
            <a:fillRect/>
          </a:stretch>
        </p:blipFill>
        <p:spPr bwMode="auto">
          <a:xfrm>
            <a:off x="4495800" y="1905000"/>
            <a:ext cx="4495800" cy="2847975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4</a:t>
            </a:r>
            <a:r>
              <a:rPr lang="en-US" dirty="0" smtClean="0"/>
              <a:t>. DVD-Motion Menu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3581400" cy="3886200"/>
          </a:xfrm>
          <a:solidFill>
            <a:schemeClr val="accent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Hold down the alt key and drag your menu .AVI file from the project window to the menu window.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print"/>
          <a:srcRect l="26315" t="4385" r="21053" b="36409"/>
          <a:stretch>
            <a:fillRect/>
          </a:stretch>
        </p:blipFill>
        <p:spPr bwMode="auto">
          <a:xfrm>
            <a:off x="4572000" y="1584325"/>
            <a:ext cx="4419600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Organization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343400" cy="40386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Copy/paste all videos that will be on your DVD to one folder on the C: drive.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Also copy to </a:t>
            </a:r>
            <a:r>
              <a:rPr lang="en-US" sz="2800" dirty="0" smtClean="0">
                <a:solidFill>
                  <a:srgbClr val="1F1F3B"/>
                </a:solidFill>
              </a:rPr>
              <a:t>that </a:t>
            </a:r>
            <a:r>
              <a:rPr lang="en-US" sz="2800" dirty="0" smtClean="0">
                <a:solidFill>
                  <a:srgbClr val="1F1F3B"/>
                </a:solidFill>
              </a:rPr>
              <a:t>same folder a music file that will play as background music to the menu.</a:t>
            </a:r>
          </a:p>
        </p:txBody>
      </p:sp>
      <p:sp>
        <p:nvSpPr>
          <p:cNvPr id="3077" name="AutoShape 5" descr="http://harrythecat.com/graphics/b/connect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9" name="AutoShape 7" descr="http://harrythecat.com/graphics/b/connect1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1" name="AutoShape 9" descr="http://harrythecat.com/graphics/b/file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file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1800" y="3048000"/>
            <a:ext cx="514350" cy="548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5</a:t>
            </a:r>
            <a:r>
              <a:rPr lang="en-US" dirty="0" smtClean="0"/>
              <a:t>. DVD-Motion Menu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22438"/>
            <a:ext cx="3657600" cy="4830762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en-US" sz="2800" dirty="0" smtClean="0">
              <a:solidFill>
                <a:srgbClr val="1F1F3B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Find the Library tab.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Browse </a:t>
            </a:r>
            <a:r>
              <a:rPr lang="en-US" sz="2800" dirty="0" smtClean="0">
                <a:solidFill>
                  <a:srgbClr val="1F1F3B"/>
                </a:solidFill>
              </a:rPr>
              <a:t>through </a:t>
            </a:r>
            <a:r>
              <a:rPr lang="en-US" sz="2800" dirty="0" smtClean="0">
                <a:solidFill>
                  <a:srgbClr val="1F1F3B"/>
                </a:solidFill>
              </a:rPr>
              <a:t>the various </a:t>
            </a:r>
            <a:r>
              <a:rPr lang="en-US" sz="2800" dirty="0" smtClean="0">
                <a:solidFill>
                  <a:srgbClr val="1F1F3B"/>
                </a:solidFill>
              </a:rPr>
              <a:t>buttons and choose a button style.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800" dirty="0" smtClean="0">
                <a:solidFill>
                  <a:srgbClr val="1F1F3B"/>
                </a:solidFill>
              </a:rPr>
              <a:t>Once you have chosen a button, then you need to right click on the button and click Set  As Default.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5313362" y="1600200"/>
            <a:ext cx="2687638" cy="5105400"/>
            <a:chOff x="4648200" y="1600200"/>
            <a:chExt cx="2687638" cy="5105400"/>
          </a:xfrm>
        </p:grpSpPr>
        <p:pic>
          <p:nvPicPr>
            <p:cNvPr id="1126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75000" t="40625"/>
            <a:stretch>
              <a:fillRect/>
            </a:stretch>
          </p:blipFill>
          <p:spPr bwMode="auto">
            <a:xfrm>
              <a:off x="4648200" y="1600200"/>
              <a:ext cx="2687638" cy="5105400"/>
            </a:xfrm>
            <a:prstGeom prst="rect">
              <a:avLst/>
            </a:prstGeom>
            <a:noFill/>
            <a:ln w="9525">
              <a:solidFill>
                <a:srgbClr val="99CCFD"/>
              </a:solidFill>
              <a:miter lim="800000"/>
              <a:headEnd/>
              <a:tailEnd/>
            </a:ln>
          </p:spPr>
        </p:pic>
        <p:sp>
          <p:nvSpPr>
            <p:cNvPr id="6" name="Oval 5"/>
            <p:cNvSpPr/>
            <p:nvPr/>
          </p:nvSpPr>
          <p:spPr>
            <a:xfrm>
              <a:off x="4876800" y="5029200"/>
              <a:ext cx="1600200" cy="6096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6</a:t>
            </a:r>
            <a:r>
              <a:rPr lang="en-US" dirty="0" smtClean="0"/>
              <a:t>. DVD-Motion Menu</a:t>
            </a:r>
            <a:endParaRPr lang="en-US" dirty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429000" cy="4525963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Next you want to go to the properties panel and click the down arrow for Loop # and click on Forever.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/>
          <a:srcRect l="75926" t="6946" b="53691"/>
          <a:stretch>
            <a:fillRect/>
          </a:stretch>
        </p:blipFill>
        <p:spPr bwMode="auto">
          <a:xfrm>
            <a:off x="5181600" y="1752600"/>
            <a:ext cx="33210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7. DVD-Motion Menu</a:t>
            </a:r>
            <a:endParaRPr lang="en-US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3810000" cy="31242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smtClean="0"/>
              <a:t>Every time you put buttons on your menu, you need to render it by going to File&gt;Render&gt; Motion Menus.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 r="70000" b="37500"/>
          <a:stretch>
            <a:fillRect/>
          </a:stretch>
        </p:blipFill>
        <p:spPr bwMode="auto">
          <a:xfrm>
            <a:off x="5699125" y="1600200"/>
            <a:ext cx="2835275" cy="47244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62000" y="4989513"/>
            <a:ext cx="2676525" cy="39528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CCFD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hlinkClick r:id="rId4" action="ppaction://hlinksldjump"/>
              </a:rPr>
              <a:t>Next preview your menu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ctr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smtClean="0"/>
              <a:t>How to Burn a DVD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1. Burn DVD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352800" cy="41910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Put DVD into the DVD </a:t>
            </a:r>
            <a:r>
              <a:rPr lang="en-US" dirty="0" smtClean="0"/>
              <a:t>burner drive.</a:t>
            </a: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File&gt;Build DVD, and click on DVD Disc.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 r="74713" b="45406"/>
          <a:stretch>
            <a:fillRect/>
          </a:stretch>
        </p:blipFill>
        <p:spPr bwMode="auto">
          <a:xfrm>
            <a:off x="5157788" y="1600200"/>
            <a:ext cx="2867025" cy="49530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2. Burn DVD</a:t>
            </a:r>
            <a:endParaRPr lang="en-US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124200" cy="4525963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Make sure that your Project says DVD disc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Make sure that the recorder says D: drive to burn the DVD.</a:t>
            </a:r>
          </a:p>
        </p:txBody>
      </p:sp>
      <p:pic>
        <p:nvPicPr>
          <p:cNvPr id="25604" name="Picture 7"/>
          <p:cNvPicPr>
            <a:picLocks noChangeAspect="1" noChangeArrowheads="1"/>
          </p:cNvPicPr>
          <p:nvPr/>
        </p:nvPicPr>
        <p:blipFill>
          <a:blip r:embed="rId3" cstate="print"/>
          <a:srcRect l="10893" t="26257" r="66760" b="22794"/>
          <a:stretch>
            <a:fillRect/>
          </a:stretch>
        </p:blipFill>
        <p:spPr bwMode="auto">
          <a:xfrm>
            <a:off x="4102100" y="2057400"/>
            <a:ext cx="48133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Oval 5"/>
          <p:cNvSpPr>
            <a:spLocks noChangeArrowheads="1"/>
          </p:cNvSpPr>
          <p:nvPr/>
        </p:nvSpPr>
        <p:spPr bwMode="auto">
          <a:xfrm>
            <a:off x="4419600" y="3200400"/>
            <a:ext cx="2971800" cy="533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4267200" y="2286000"/>
            <a:ext cx="1524000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3. Burn DVD</a:t>
            </a:r>
            <a:endParaRPr lang="en-US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46238"/>
            <a:ext cx="3962400" cy="4602162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Make sure that you click Check Project, and then click Start button.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This process will take a few minutes, but it will make sure that all files are working correctly.</a:t>
            </a:r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3" cstate="print"/>
          <a:srcRect l="24419" t="22955" r="24419" b="31981"/>
          <a:stretch>
            <a:fillRect/>
          </a:stretch>
        </p:blipFill>
        <p:spPr bwMode="auto">
          <a:xfrm>
            <a:off x="4876800" y="1905000"/>
            <a:ext cx="4191000" cy="295275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  <p:sp>
        <p:nvSpPr>
          <p:cNvPr id="26629" name="Oval 7"/>
          <p:cNvSpPr>
            <a:spLocks noChangeArrowheads="1"/>
          </p:cNvSpPr>
          <p:nvPr/>
        </p:nvSpPr>
        <p:spPr bwMode="auto">
          <a:xfrm>
            <a:off x="7848600" y="2362200"/>
            <a:ext cx="1295400" cy="38893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Line 8"/>
          <p:cNvSpPr>
            <a:spLocks noChangeShapeType="1"/>
          </p:cNvSpPr>
          <p:nvPr/>
        </p:nvSpPr>
        <p:spPr bwMode="auto">
          <a:xfrm>
            <a:off x="4267200" y="2514600"/>
            <a:ext cx="3505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/>
              <a:t>4. Burn DVD</a:t>
            </a:r>
            <a:endParaRPr lang="en-US" dirty="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962400" cy="4525963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Click the Build DVD button.</a:t>
            </a:r>
          </a:p>
          <a:p>
            <a:pPr eaLnBrk="1" hangingPunct="1">
              <a:buFontTx/>
              <a:buNone/>
            </a:pPr>
            <a:r>
              <a:rPr lang="en-US" dirty="0" smtClean="0"/>
              <a:t>Your DVD will </a:t>
            </a:r>
            <a:r>
              <a:rPr lang="en-US" dirty="0" err="1" smtClean="0"/>
              <a:t>transcode</a:t>
            </a:r>
            <a:r>
              <a:rPr lang="en-US" dirty="0" smtClean="0"/>
              <a:t> and then write to the DVD. This could take 15-30 </a:t>
            </a:r>
            <a:r>
              <a:rPr lang="en-US" dirty="0" smtClean="0"/>
              <a:t>minutes or more.</a:t>
            </a:r>
            <a:endParaRPr lang="en-US" dirty="0" smtClean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4800600" y="1600200"/>
            <a:ext cx="3962400" cy="4525963"/>
          </a:xfrm>
          <a:prstGeom prst="rect">
            <a:avLst/>
          </a:prstGeom>
          <a:solidFill>
            <a:schemeClr val="accent1"/>
          </a:solidFill>
          <a:ln w="28575">
            <a:solidFill>
              <a:srgbClr val="99CCFD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3200" dirty="0"/>
              <a:t>When the DVD is finished, make sure to test it in a DVD player hooked up to a TV in the classroom.</a:t>
            </a:r>
          </a:p>
          <a:p>
            <a:pPr marL="342900" indent="-342900">
              <a:spcBef>
                <a:spcPct val="20000"/>
              </a:spcBef>
            </a:pPr>
            <a:r>
              <a:rPr lang="en-US" sz="3200"/>
              <a:t>Be sure to prepare your DVD label.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MENUS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hlinkClick r:id="rId3" action="ppaction://hlinksldjump"/>
              </a:rPr>
              <a:t>Motion Menu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>
                <a:hlinkClick r:id="rId4" action="ppaction://hlinksldjump"/>
              </a:rPr>
              <a:t>Still Image Menu</a:t>
            </a:r>
            <a:endParaRPr lang="en-US" smtClean="0"/>
          </a:p>
        </p:txBody>
      </p:sp>
      <p:pic>
        <p:nvPicPr>
          <p:cNvPr id="4" name="Picture 3" descr="dvd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57800" y="2590800"/>
            <a:ext cx="18288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DVD </a:t>
            </a:r>
            <a:r>
              <a:rPr lang="en-US" dirty="0" smtClean="0">
                <a:solidFill>
                  <a:srgbClr val="1F1F3B"/>
                </a:solidFill>
              </a:rPr>
              <a:t>Menu—Still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7010400" cy="38100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Start with creating your DVD background in Photoshop—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		720 x 480, with TV safe zones</a:t>
            </a:r>
            <a:r>
              <a:rPr lang="en-US" dirty="0" smtClean="0">
                <a:solidFill>
                  <a:srgbClr val="1F1F3B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Add your still photo to this file.</a:t>
            </a:r>
            <a:endParaRPr lang="en-US" dirty="0" smtClean="0">
              <a:solidFill>
                <a:srgbClr val="1F1F3B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Save as .</a:t>
            </a:r>
            <a:r>
              <a:rPr lang="en-US" dirty="0" err="1" smtClean="0">
                <a:solidFill>
                  <a:srgbClr val="1F1F3B"/>
                </a:solidFill>
              </a:rPr>
              <a:t>psd</a:t>
            </a:r>
            <a:r>
              <a:rPr lang="en-US" dirty="0" smtClean="0">
                <a:solidFill>
                  <a:srgbClr val="1F1F3B"/>
                </a:solidFill>
              </a:rPr>
              <a:t> file.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Save .</a:t>
            </a:r>
            <a:r>
              <a:rPr lang="en-US" dirty="0" err="1" smtClean="0">
                <a:solidFill>
                  <a:srgbClr val="1F1F3B"/>
                </a:solidFill>
              </a:rPr>
              <a:t>psd</a:t>
            </a:r>
            <a:r>
              <a:rPr lang="en-US" dirty="0" smtClean="0">
                <a:solidFill>
                  <a:srgbClr val="1F1F3B"/>
                </a:solidFill>
              </a:rPr>
              <a:t> in the same c: folder as your </a:t>
            </a:r>
            <a:r>
              <a:rPr lang="en-US" dirty="0" smtClean="0">
                <a:solidFill>
                  <a:srgbClr val="1F1F3B"/>
                </a:solidFill>
              </a:rPr>
              <a:t>videos for the DVD.</a:t>
            </a:r>
            <a:endParaRPr lang="en-US" dirty="0" smtClean="0">
              <a:solidFill>
                <a:srgbClr val="1F1F3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1.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32004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rgbClr val="1F1F3B"/>
                </a:solidFill>
              </a:rPr>
              <a:t>Go to start&gt;All Programs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1F1F3B"/>
                </a:solidFill>
              </a:rPr>
              <a:t>Find Adobe Encore 2.0, Open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 l="11864" t="2118" r="71187" b="32257"/>
          <a:stretch>
            <a:fillRect/>
          </a:stretch>
        </p:blipFill>
        <p:spPr bwMode="auto">
          <a:xfrm>
            <a:off x="6324600" y="1600200"/>
            <a:ext cx="1598613" cy="49530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2</a:t>
            </a:r>
            <a:r>
              <a:rPr lang="en-US" dirty="0" smtClean="0">
                <a:solidFill>
                  <a:srgbClr val="1F1F3B"/>
                </a:solidFill>
              </a:rPr>
              <a:t>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4114800" cy="1981200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Click on </a:t>
            </a:r>
            <a:r>
              <a:rPr lang="en-US" dirty="0" smtClean="0">
                <a:solidFill>
                  <a:srgbClr val="1F1F3B"/>
                </a:solidFill>
              </a:rPr>
              <a:t>New Project</a:t>
            </a:r>
            <a:endParaRPr lang="en-US" dirty="0" smtClean="0">
              <a:solidFill>
                <a:srgbClr val="1F1F3B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 l="25000" t="20093" r="25000" b="19627"/>
          <a:stretch>
            <a:fillRect/>
          </a:stretch>
        </p:blipFill>
        <p:spPr bwMode="auto">
          <a:xfrm>
            <a:off x="5105400" y="1752600"/>
            <a:ext cx="3810000" cy="3675063"/>
          </a:xfrm>
          <a:prstGeom prst="rect">
            <a:avLst/>
          </a:prstGeom>
          <a:noFill/>
          <a:ln w="12700">
            <a:solidFill>
              <a:srgbClr val="99CCFD"/>
            </a:solidFill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5638800" y="3657600"/>
            <a:ext cx="99060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3.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4343400" cy="4602163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rgbClr val="1F1F3B"/>
                </a:solidFill>
              </a:rPr>
              <a:t>Click on NTSC, not PAL</a:t>
            </a: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1F1F3B"/>
                </a:solidFill>
              </a:rPr>
              <a:t>Then click ok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 l="34616" t="36053" r="32692" b="35103"/>
          <a:stretch>
            <a:fillRect/>
          </a:stretch>
        </p:blipFill>
        <p:spPr bwMode="auto">
          <a:xfrm>
            <a:off x="5105400" y="1828800"/>
            <a:ext cx="3886200" cy="2743200"/>
          </a:xfrm>
          <a:prstGeom prst="rect">
            <a:avLst/>
          </a:prstGeom>
          <a:noFill/>
          <a:ln w="9525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4</a:t>
            </a:r>
            <a:r>
              <a:rPr lang="en-US" dirty="0" smtClean="0">
                <a:solidFill>
                  <a:srgbClr val="1F1F3B"/>
                </a:solidFill>
              </a:rPr>
              <a:t>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3581400" cy="4678363"/>
          </a:xfrm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>
                <a:solidFill>
                  <a:srgbClr val="1F1F3B"/>
                </a:solidFill>
              </a:rPr>
              <a:t>Save your project in the same C: drive folder as your videos.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 l="26230" t="22536" r="26230" b="30345"/>
          <a:stretch>
            <a:fillRect/>
          </a:stretch>
        </p:blipFill>
        <p:spPr bwMode="auto">
          <a:xfrm>
            <a:off x="4419600" y="1828800"/>
            <a:ext cx="4572000" cy="3625850"/>
          </a:xfrm>
          <a:prstGeom prst="rect">
            <a:avLst/>
          </a:prstGeom>
          <a:solidFill>
            <a:schemeClr val="accent1"/>
          </a:solidFill>
          <a:ln w="19050">
            <a:solidFill>
              <a:srgbClr val="99CCFD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 w="28575">
            <a:solidFill>
              <a:srgbClr val="99CCFD"/>
            </a:solidFill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1F1F3B"/>
                </a:solidFill>
              </a:rPr>
              <a:t>5</a:t>
            </a:r>
            <a:r>
              <a:rPr lang="en-US" dirty="0" smtClean="0">
                <a:solidFill>
                  <a:srgbClr val="1F1F3B"/>
                </a:solidFill>
              </a:rPr>
              <a:t>. DVD—Still Image</a:t>
            </a:r>
            <a:endParaRPr lang="en-US" dirty="0" smtClean="0">
              <a:solidFill>
                <a:srgbClr val="1F1F3B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46238"/>
            <a:ext cx="4343400" cy="4602162"/>
          </a:xfrm>
          <a:solidFill>
            <a:schemeClr val="accent1"/>
          </a:solidFill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Once in Encore, go </a:t>
            </a:r>
            <a:r>
              <a:rPr lang="en-US" dirty="0" smtClean="0">
                <a:solidFill>
                  <a:srgbClr val="1F1F3B"/>
                </a:solidFill>
              </a:rPr>
              <a:t>to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dirty="0" smtClean="0">
                <a:solidFill>
                  <a:srgbClr val="1F1F3B"/>
                </a:solidFill>
              </a:rPr>
              <a:t>File</a:t>
            </a: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dirty="0" smtClean="0">
                <a:solidFill>
                  <a:srgbClr val="1F1F3B"/>
                </a:solidFill>
              </a:rPr>
              <a:t>Import </a:t>
            </a:r>
            <a:r>
              <a:rPr lang="en-US" dirty="0" smtClean="0">
                <a:solidFill>
                  <a:srgbClr val="1F1F3B"/>
                </a:solidFill>
              </a:rPr>
              <a:t>As </a:t>
            </a:r>
            <a:endParaRPr lang="en-US" dirty="0" smtClean="0">
              <a:solidFill>
                <a:srgbClr val="1F1F3B"/>
              </a:solidFill>
            </a:endParaRPr>
          </a:p>
          <a:p>
            <a:pPr marL="914400" lvl="1" indent="-514350" eaLnBrk="1" hangingPunct="1">
              <a:buFont typeface="+mj-lt"/>
              <a:buAutoNum type="arabicPeriod"/>
            </a:pPr>
            <a:r>
              <a:rPr lang="en-US" dirty="0" smtClean="0">
                <a:solidFill>
                  <a:srgbClr val="1F1F3B"/>
                </a:solidFill>
              </a:rPr>
              <a:t>Menu</a:t>
            </a:r>
            <a:endParaRPr lang="en-US" dirty="0" smtClean="0">
              <a:solidFill>
                <a:srgbClr val="1F1F3B"/>
              </a:solidFill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1F1F3B"/>
                </a:solidFill>
              </a:rPr>
              <a:t>Choose your </a:t>
            </a:r>
            <a:r>
              <a:rPr lang="en-US" dirty="0" smtClean="0">
                <a:solidFill>
                  <a:srgbClr val="1F1F3B"/>
                </a:solidFill>
              </a:rPr>
              <a:t>DVD background</a:t>
            </a:r>
            <a:r>
              <a:rPr lang="en-US" dirty="0" smtClean="0">
                <a:solidFill>
                  <a:srgbClr val="1F1F3B"/>
                </a:solidFill>
              </a:rPr>
              <a:t> </a:t>
            </a:r>
            <a:r>
              <a:rPr lang="en-US" dirty="0" smtClean="0">
                <a:solidFill>
                  <a:srgbClr val="1F1F3B"/>
                </a:solidFill>
              </a:rPr>
              <a:t>.</a:t>
            </a:r>
            <a:r>
              <a:rPr lang="en-US" dirty="0" err="1" smtClean="0">
                <a:solidFill>
                  <a:srgbClr val="1F1F3B"/>
                </a:solidFill>
              </a:rPr>
              <a:t>psd</a:t>
            </a:r>
            <a:r>
              <a:rPr lang="en-US" dirty="0" smtClean="0">
                <a:solidFill>
                  <a:srgbClr val="1F1F3B"/>
                </a:solidFill>
              </a:rPr>
              <a:t> </a:t>
            </a:r>
            <a:r>
              <a:rPr lang="en-US" dirty="0" smtClean="0">
                <a:solidFill>
                  <a:srgbClr val="1F1F3B"/>
                </a:solidFill>
              </a:rPr>
              <a:t>file in </a:t>
            </a:r>
            <a:r>
              <a:rPr lang="en-US" dirty="0" smtClean="0">
                <a:solidFill>
                  <a:srgbClr val="1F1F3B"/>
                </a:solidFill>
              </a:rPr>
              <a:t>the </a:t>
            </a:r>
            <a:r>
              <a:rPr lang="en-US" dirty="0" smtClean="0">
                <a:solidFill>
                  <a:srgbClr val="1F1F3B"/>
                </a:solidFill>
              </a:rPr>
              <a:t>folder on the C</a:t>
            </a:r>
            <a:r>
              <a:rPr lang="en-US" dirty="0" smtClean="0">
                <a:solidFill>
                  <a:srgbClr val="1F1F3B"/>
                </a:solidFill>
              </a:rPr>
              <a:t>: drive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 r="64583" b="47911"/>
          <a:stretch>
            <a:fillRect/>
          </a:stretch>
        </p:blipFill>
        <p:spPr bwMode="auto">
          <a:xfrm>
            <a:off x="5181600" y="1828800"/>
            <a:ext cx="349726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769</Words>
  <Application>Microsoft Office PowerPoint</Application>
  <PresentationFormat>On-screen Show (4:3)</PresentationFormat>
  <Paragraphs>122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Default Design</vt:lpstr>
      <vt:lpstr>How to Make a DVD in Encore</vt:lpstr>
      <vt:lpstr>Organization</vt:lpstr>
      <vt:lpstr>MENUS</vt:lpstr>
      <vt:lpstr>DVD Menu—Still Image</vt:lpstr>
      <vt:lpstr>1. DVD—Still Image</vt:lpstr>
      <vt:lpstr>2. DVD—Still Image</vt:lpstr>
      <vt:lpstr>3. DVD—Still Image</vt:lpstr>
      <vt:lpstr>4. DVD—Still Image</vt:lpstr>
      <vt:lpstr>5. DVD—Still Image</vt:lpstr>
      <vt:lpstr>6. DVD—Still Image</vt:lpstr>
      <vt:lpstr>7. DVD—Still Image</vt:lpstr>
      <vt:lpstr>8. DVD—Still Image</vt:lpstr>
      <vt:lpstr>9. DVD—Still Image</vt:lpstr>
      <vt:lpstr>10. DVD—Still Image</vt:lpstr>
      <vt:lpstr>How to Make a Motion Menu</vt:lpstr>
      <vt:lpstr>1. DVD-Motion Menu</vt:lpstr>
      <vt:lpstr>2. DVD-Motion Menu</vt:lpstr>
      <vt:lpstr>3. DVD-Motion Menu</vt:lpstr>
      <vt:lpstr>4. DVD-Motion Menu</vt:lpstr>
      <vt:lpstr>5. DVD-Motion Menu</vt:lpstr>
      <vt:lpstr>6. DVD-Motion Menu</vt:lpstr>
      <vt:lpstr>7. DVD-Motion Menu</vt:lpstr>
      <vt:lpstr>How to Burn a DVD</vt:lpstr>
      <vt:lpstr>1. Burn DVD</vt:lpstr>
      <vt:lpstr>2. Burn DVD</vt:lpstr>
      <vt:lpstr>3. Burn DVD</vt:lpstr>
      <vt:lpstr>4. Burn DVD</vt:lpstr>
    </vt:vector>
  </TitlesOfParts>
  <Company>STCHARLESR6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Make a DVD Menu in Encore</dc:title>
  <dc:creator>cmeidinger</dc:creator>
  <cp:lastModifiedBy>CREYNOLDS</cp:lastModifiedBy>
  <cp:revision>47</cp:revision>
  <dcterms:created xsi:type="dcterms:W3CDTF">2007-05-03T15:01:13Z</dcterms:created>
  <dcterms:modified xsi:type="dcterms:W3CDTF">2012-04-25T18:13:58Z</dcterms:modified>
</cp:coreProperties>
</file>